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8" autoAdjust="0"/>
    <p:restoredTop sz="94660"/>
  </p:normalViewPr>
  <p:slideViewPr>
    <p:cSldViewPr snapToGrid="0">
      <p:cViewPr varScale="1">
        <p:scale>
          <a:sx n="63" d="100"/>
          <a:sy n="63" d="100"/>
        </p:scale>
        <p:origin x="121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貴士 一瀬" userId="4a3abc6ce386d1da" providerId="LiveId" clId="{1C3CCF9E-9472-443F-98BD-ACC96E414CCE}"/>
    <pc:docChg chg="modSld">
      <pc:chgData name="貴士 一瀬" userId="4a3abc6ce386d1da" providerId="LiveId" clId="{1C3CCF9E-9472-443F-98BD-ACC96E414CCE}" dt="2023-09-10T22:35:07.375" v="7" actId="20577"/>
      <pc:docMkLst>
        <pc:docMk/>
      </pc:docMkLst>
      <pc:sldChg chg="modSp mod">
        <pc:chgData name="貴士 一瀬" userId="4a3abc6ce386d1da" providerId="LiveId" clId="{1C3CCF9E-9472-443F-98BD-ACC96E414CCE}" dt="2023-09-10T22:35:07.375" v="7" actId="20577"/>
        <pc:sldMkLst>
          <pc:docMk/>
          <pc:sldMk cId="377514098" sldId="256"/>
        </pc:sldMkLst>
        <pc:spChg chg="mod">
          <ac:chgData name="貴士 一瀬" userId="4a3abc6ce386d1da" providerId="LiveId" clId="{1C3CCF9E-9472-443F-98BD-ACC96E414CCE}" dt="2023-09-10T22:35:07.375" v="7" actId="20577"/>
          <ac:spMkLst>
            <pc:docMk/>
            <pc:sldMk cId="377514098" sldId="256"/>
            <ac:spMk id="2" creationId="{371C722F-8037-2BC1-4231-A24FED2B430B}"/>
          </ac:spMkLst>
        </pc:spChg>
      </pc:sldChg>
    </pc:docChg>
  </pc:docChgLst>
  <pc:docChgLst>
    <pc:chgData name="貴士 一瀬" userId="4a3abc6ce386d1da" providerId="LiveId" clId="{94B3AEAA-3D1B-48FF-AE8F-1897D939A6F4}"/>
    <pc:docChg chg="modSld">
      <pc:chgData name="貴士 一瀬" userId="4a3abc6ce386d1da" providerId="LiveId" clId="{94B3AEAA-3D1B-48FF-AE8F-1897D939A6F4}" dt="2023-09-23T23:49:15.317" v="161" actId="255"/>
      <pc:docMkLst>
        <pc:docMk/>
      </pc:docMkLst>
      <pc:sldChg chg="addSp modSp mod">
        <pc:chgData name="貴士 一瀬" userId="4a3abc6ce386d1da" providerId="LiveId" clId="{94B3AEAA-3D1B-48FF-AE8F-1897D939A6F4}" dt="2023-09-23T23:49:15.317" v="161" actId="255"/>
        <pc:sldMkLst>
          <pc:docMk/>
          <pc:sldMk cId="3761146950" sldId="257"/>
        </pc:sldMkLst>
        <pc:spChg chg="add mod">
          <ac:chgData name="貴士 一瀬" userId="4a3abc6ce386d1da" providerId="LiveId" clId="{94B3AEAA-3D1B-48FF-AE8F-1897D939A6F4}" dt="2023-09-23T23:49:15.317" v="161" actId="255"/>
          <ac:spMkLst>
            <pc:docMk/>
            <pc:sldMk cId="3761146950" sldId="257"/>
            <ac:spMk id="6" creationId="{DD6FA71D-4B16-3061-FD9B-A1F6C5D7BDD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C2C1B-3457-43B4-966A-E5D0F4492A78}" type="datetimeFigureOut">
              <a:rPr kumimoji="1" lang="ja-JP" altLang="en-US" smtClean="0"/>
              <a:t>2023/9/24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E74B0-1F15-49A2-AAF9-7767D5C97DE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1050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140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05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09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296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671644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938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953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216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5182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277371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723135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/>
              <a:t>マルチ</a:t>
            </a:r>
            <a:r>
              <a:rPr kumimoji="1" lang="en-US" altLang="ja-JP"/>
              <a:t>IoT</a:t>
            </a:r>
            <a:r>
              <a:rPr kumimoji="1" lang="ja-JP" altLang="en-US"/>
              <a:t>・</a:t>
            </a:r>
            <a:r>
              <a:rPr kumimoji="1" lang="en-US" altLang="ja-JP"/>
              <a:t>AI</a:t>
            </a:r>
            <a:r>
              <a:rPr kumimoji="1" lang="ja-JP" altLang="en-US"/>
              <a:t>エンジニア科 </a:t>
            </a:r>
            <a:r>
              <a:rPr kumimoji="1" lang="en-US" altLang="ja-JP"/>
              <a:t>6</a:t>
            </a:r>
            <a:r>
              <a:rPr kumimoji="1" lang="ja-JP" altLang="en-US"/>
              <a:t>期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48E1B-3CE7-4ECC-8FA3-729AF7CCB0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9308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gri.mynavi.jp/2018_01_23_16792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1C722F-8037-2BC1-4231-A24FED2B4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848043"/>
            <a:ext cx="7772400" cy="2387600"/>
          </a:xfrm>
        </p:spPr>
        <p:txBody>
          <a:bodyPr>
            <a:normAutofit/>
          </a:bodyPr>
          <a:lstStyle/>
          <a:p>
            <a:r>
              <a:rPr kumimoji="1" lang="ja-JP" altLang="en-US" sz="4400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マルチ</a:t>
            </a:r>
            <a:r>
              <a:rPr kumimoji="1" lang="en-US" altLang="ja-JP" sz="4400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IoT</a:t>
            </a:r>
            <a:r>
              <a:rPr kumimoji="1" lang="ja-JP" altLang="en-US" sz="4400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kumimoji="1" lang="en-US" altLang="ja-JP" sz="4400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kumimoji="1" lang="ja-JP" altLang="en-US" sz="4400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エンジニア科 第</a:t>
            </a:r>
            <a:r>
              <a:rPr lang="ja-JP" altLang="en-US" sz="4400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６</a:t>
            </a:r>
            <a:r>
              <a:rPr kumimoji="1" lang="ja-JP" altLang="en-US" sz="4400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期</a:t>
            </a:r>
            <a:br>
              <a:rPr kumimoji="1" lang="en-US" altLang="ja-JP" sz="4400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kumimoji="1" lang="en-US" altLang="ja-JP" sz="4400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IoT</a:t>
            </a:r>
            <a:r>
              <a:rPr kumimoji="1" lang="ja-JP" altLang="en-US" sz="4400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開発実習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EE81428-031A-5326-1EBE-DE06CC2E3C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3320" y="4049078"/>
            <a:ext cx="2138680" cy="1346010"/>
          </a:xfrm>
        </p:spPr>
        <p:txBody>
          <a:bodyPr wrap="square">
            <a:spAutoFit/>
          </a:bodyPr>
          <a:lstStyle/>
          <a:p>
            <a:pPr algn="dist"/>
            <a:r>
              <a:rPr lang="ja-JP" altLang="en-US" b="1" spc="300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開発内容</a:t>
            </a:r>
            <a:r>
              <a:rPr kumimoji="1" lang="ja-JP" altLang="en-US" b="1" spc="300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：</a:t>
            </a:r>
            <a:endParaRPr kumimoji="1" lang="en-US" altLang="ja-JP" b="1" spc="300" dirty="0">
              <a:solidFill>
                <a:srgbClr val="00B05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algn="dist"/>
            <a:r>
              <a:rPr lang="ja-JP" altLang="en-US" spc="3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実施期間：</a:t>
            </a:r>
            <a:endParaRPr lang="en-US" altLang="ja-JP" spc="3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algn="dist"/>
            <a:r>
              <a:rPr lang="ja-JP" altLang="en-US" spc="3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氏　　名</a:t>
            </a:r>
            <a:r>
              <a:rPr kumimoji="1" lang="ja-JP" altLang="en-US" spc="3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：</a:t>
            </a:r>
          </a:p>
        </p:txBody>
      </p:sp>
      <p:sp>
        <p:nvSpPr>
          <p:cNvPr id="4" name="字幕 2">
            <a:extLst>
              <a:ext uri="{FF2B5EF4-FFF2-40B4-BE49-F238E27FC236}">
                <a16:creationId xmlns:a16="http://schemas.microsoft.com/office/drawing/2014/main" id="{B828C65E-5957-872C-57D0-B531B536ABF7}"/>
              </a:ext>
            </a:extLst>
          </p:cNvPr>
          <p:cNvSpPr txBox="1">
            <a:spLocks/>
          </p:cNvSpPr>
          <p:nvPr/>
        </p:nvSpPr>
        <p:spPr>
          <a:xfrm>
            <a:off x="4475480" y="4049078"/>
            <a:ext cx="3774440" cy="134601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ja-JP" altLang="en-US" b="1" spc="300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水耕栽培の</a:t>
            </a:r>
            <a:r>
              <a:rPr lang="en-US" altLang="ja-JP" b="1" spc="300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IoT</a:t>
            </a:r>
            <a:r>
              <a:rPr lang="ja-JP" altLang="en-US" b="1" spc="300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化</a:t>
            </a:r>
            <a:endParaRPr lang="en-US" altLang="ja-JP" spc="3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algn="l"/>
            <a:r>
              <a:rPr lang="en-US" altLang="ja-JP" spc="3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2023/9/4</a:t>
            </a:r>
            <a:r>
              <a:rPr lang="ja-JP" altLang="en-US" spc="3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～</a:t>
            </a:r>
            <a:r>
              <a:rPr lang="en-US" altLang="ja-JP" spc="3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9/11</a:t>
            </a:r>
          </a:p>
          <a:p>
            <a:pPr algn="l"/>
            <a:r>
              <a:rPr lang="ja-JP" altLang="en-US" spc="3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一瀬　貴士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E129FA4-30F4-7E9E-B9C6-6E785100B57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028950" y="6486221"/>
            <a:ext cx="3086100" cy="365125"/>
          </a:xfrm>
        </p:spPr>
        <p:txBody>
          <a:bodyPr/>
          <a:lstStyle/>
          <a:p>
            <a:r>
              <a:rPr kumimoji="1" lang="ja-JP" altLang="en-US"/>
              <a:t>マルチ</a:t>
            </a:r>
            <a:r>
              <a:rPr kumimoji="1" lang="en-US" altLang="ja-JP"/>
              <a:t>IoT</a:t>
            </a:r>
            <a:r>
              <a:rPr kumimoji="1" lang="ja-JP" altLang="en-US"/>
              <a:t>・</a:t>
            </a:r>
            <a:r>
              <a:rPr kumimoji="1" lang="en-US" altLang="ja-JP"/>
              <a:t>AI</a:t>
            </a:r>
            <a:r>
              <a:rPr kumimoji="1" lang="ja-JP" altLang="en-US"/>
              <a:t>エンジニア科 </a:t>
            </a:r>
            <a:r>
              <a:rPr kumimoji="1" lang="en-US" altLang="ja-JP"/>
              <a:t>6</a:t>
            </a:r>
            <a:r>
              <a:rPr kumimoji="1" lang="ja-JP" altLang="en-US"/>
              <a:t>期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1F7011-032F-9023-AB8E-2331FF4AC3C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855510" y="6486221"/>
            <a:ext cx="2057400" cy="365125"/>
          </a:xfrm>
        </p:spPr>
        <p:txBody>
          <a:bodyPr/>
          <a:lstStyle/>
          <a:p>
            <a:fld id="{52448E1B-3CE7-4ECC-8FA3-729AF7CCB01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514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F976DF8B-BFD1-9E40-1817-5322BF493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128" y="3429000"/>
            <a:ext cx="3192855" cy="1866858"/>
          </a:xfr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家庭における</a:t>
            </a:r>
            <a:b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2000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・野菜の水耕栽培と</a:t>
            </a:r>
            <a:br>
              <a:rPr lang="en-US" altLang="ja-JP" sz="2000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2000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・その</a:t>
            </a:r>
            <a:r>
              <a:rPr lang="en-US" altLang="ja-JP" sz="2000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IoT</a:t>
            </a:r>
            <a:r>
              <a:rPr lang="ja-JP" altLang="en-US" sz="2000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化</a:t>
            </a:r>
            <a:b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に取り組みました。</a:t>
            </a:r>
          </a:p>
        </p:txBody>
      </p:sp>
      <p:pic>
        <p:nvPicPr>
          <p:cNvPr id="3" name="コンテンツ プレースホルダー 2">
            <a:extLst>
              <a:ext uri="{FF2B5EF4-FFF2-40B4-BE49-F238E27FC236}">
                <a16:creationId xmlns:a16="http://schemas.microsoft.com/office/drawing/2014/main" id="{54E92B46-36C9-E0AB-FAEF-C5A09491624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421983" y="2994977"/>
            <a:ext cx="4178182" cy="3244902"/>
          </a:xfr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9B44AF2-EB58-03C5-56AD-99CEF464A93B}"/>
              </a:ext>
            </a:extLst>
          </p:cNvPr>
          <p:cNvSpPr txBox="1"/>
          <p:nvPr/>
        </p:nvSpPr>
        <p:spPr>
          <a:xfrm>
            <a:off x="0" y="-4184"/>
            <a:ext cx="9144000" cy="52322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１．開発の動機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184703-FCA4-DBBE-32A5-249D6A07A154}"/>
              </a:ext>
            </a:extLst>
          </p:cNvPr>
          <p:cNvSpPr txBox="1"/>
          <p:nvPr/>
        </p:nvSpPr>
        <p:spPr>
          <a:xfrm>
            <a:off x="1144067" y="823577"/>
            <a:ext cx="4833374" cy="18668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室内に緑が欲しい</a:t>
            </a:r>
            <a:endParaRPr kumimoji="1"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楽しく育て、出来れば食べられるもの</a:t>
            </a:r>
            <a:endParaRPr kumimoji="1"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１週間程度外出しても枯らさない</a:t>
            </a:r>
            <a:endParaRPr kumimoji="1" lang="en-US" altLang="ja-JP" sz="2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省電力も考慮</a:t>
            </a:r>
          </a:p>
        </p:txBody>
      </p:sp>
      <p:sp>
        <p:nvSpPr>
          <p:cNvPr id="2" name="フッター プレースホルダー 4">
            <a:extLst>
              <a:ext uri="{FF2B5EF4-FFF2-40B4-BE49-F238E27FC236}">
                <a16:creationId xmlns:a16="http://schemas.microsoft.com/office/drawing/2014/main" id="{0E1D32E4-33A6-C644-8D0D-D382731986AC}"/>
              </a:ext>
            </a:extLst>
          </p:cNvPr>
          <p:cNvSpPr txBox="1">
            <a:spLocks/>
          </p:cNvSpPr>
          <p:nvPr/>
        </p:nvSpPr>
        <p:spPr>
          <a:xfrm>
            <a:off x="3028950" y="648622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/>
              <a:t>マルチ</a:t>
            </a:r>
            <a:r>
              <a:rPr kumimoji="1" lang="en-US" altLang="ja-JP"/>
              <a:t>IoT</a:t>
            </a:r>
            <a:r>
              <a:rPr kumimoji="1" lang="ja-JP" altLang="en-US"/>
              <a:t>・</a:t>
            </a:r>
            <a:r>
              <a:rPr kumimoji="1" lang="en-US" altLang="ja-JP"/>
              <a:t>AI</a:t>
            </a:r>
            <a:r>
              <a:rPr kumimoji="1" lang="ja-JP" altLang="en-US"/>
              <a:t>エンジニア科 </a:t>
            </a:r>
            <a:r>
              <a:rPr kumimoji="1" lang="en-US" altLang="ja-JP"/>
              <a:t>6</a:t>
            </a:r>
            <a:r>
              <a:rPr kumimoji="1" lang="ja-JP" altLang="en-US"/>
              <a:t>期</a:t>
            </a:r>
            <a:endParaRPr kumimoji="1" lang="ja-JP" altLang="en-US" dirty="0"/>
          </a:p>
        </p:txBody>
      </p:sp>
      <p:sp>
        <p:nvSpPr>
          <p:cNvPr id="5" name="スライド番号プレースホルダー 5">
            <a:extLst>
              <a:ext uri="{FF2B5EF4-FFF2-40B4-BE49-F238E27FC236}">
                <a16:creationId xmlns:a16="http://schemas.microsoft.com/office/drawing/2014/main" id="{8BE43232-4EDD-B497-5CD9-B778A8BD2EFA}"/>
              </a:ext>
            </a:extLst>
          </p:cNvPr>
          <p:cNvSpPr txBox="1">
            <a:spLocks/>
          </p:cNvSpPr>
          <p:nvPr/>
        </p:nvSpPr>
        <p:spPr>
          <a:xfrm>
            <a:off x="6855510" y="648622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448E1B-3CE7-4ECC-8FA3-729AF7CCB01C}" type="slidenum">
              <a:rPr kumimoji="1" lang="ja-JP" altLang="en-US" smtClean="0"/>
              <a:pPr/>
              <a:t>2</a:t>
            </a:fld>
            <a:endParaRPr kumimoji="1" lang="ja-JP" altLang="en-US"/>
          </a:p>
        </p:txBody>
      </p:sp>
      <p:sp>
        <p:nvSpPr>
          <p:cNvPr id="6" name="吹き出し: 角を丸めた四角形 5">
            <a:extLst>
              <a:ext uri="{FF2B5EF4-FFF2-40B4-BE49-F238E27FC236}">
                <a16:creationId xmlns:a16="http://schemas.microsoft.com/office/drawing/2014/main" id="{DD6FA71D-4B16-3061-FD9B-A1F6C5D7BDDC}"/>
              </a:ext>
            </a:extLst>
          </p:cNvPr>
          <p:cNvSpPr/>
          <p:nvPr/>
        </p:nvSpPr>
        <p:spPr>
          <a:xfrm>
            <a:off x="6291630" y="41063"/>
            <a:ext cx="2621280" cy="1260488"/>
          </a:xfrm>
          <a:prstGeom prst="wedgeRoundRectCallout">
            <a:avLst>
              <a:gd name="adj1" fmla="val -35376"/>
              <a:gd name="adj2" fmla="val 73785"/>
              <a:gd name="adj3" fmla="val 16667"/>
            </a:avLst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 b="1" u="sng" dirty="0">
                <a:solidFill>
                  <a:srgbClr val="FF0000"/>
                </a:solidFill>
              </a:rPr>
              <a:t>発表後のコメント</a:t>
            </a:r>
            <a:endParaRPr kumimoji="1" lang="en-US" altLang="ja-JP" sz="1400" b="1" u="sng" dirty="0">
              <a:solidFill>
                <a:srgbClr val="FF0000"/>
              </a:solidFill>
            </a:endParaRPr>
          </a:p>
          <a:p>
            <a:r>
              <a:rPr kumimoji="1" lang="ja-JP" altLang="en-US" sz="1400" dirty="0">
                <a:solidFill>
                  <a:srgbClr val="FF0000"/>
                </a:solidFill>
              </a:rPr>
              <a:t>・ビジネス目線が欲しかった</a:t>
            </a:r>
            <a:endParaRPr kumimoji="1" lang="en-US" altLang="ja-JP" sz="1400" dirty="0">
              <a:solidFill>
                <a:srgbClr val="FF0000"/>
              </a:solidFill>
            </a:endParaRPr>
          </a:p>
          <a:p>
            <a:r>
              <a:rPr kumimoji="1" lang="ja-JP" altLang="en-US" sz="1400" dirty="0">
                <a:solidFill>
                  <a:srgbClr val="FF0000"/>
                </a:solidFill>
              </a:rPr>
              <a:t>　市場ターゲット、</a:t>
            </a:r>
            <a:endParaRPr kumimoji="1" lang="en-US" altLang="ja-JP" sz="1400" dirty="0">
              <a:solidFill>
                <a:srgbClr val="FF0000"/>
              </a:solidFill>
            </a:endParaRPr>
          </a:p>
          <a:p>
            <a:r>
              <a:rPr kumimoji="1" lang="ja-JP" altLang="en-US" sz="1400" dirty="0">
                <a:solidFill>
                  <a:srgbClr val="FF0000"/>
                </a:solidFill>
              </a:rPr>
              <a:t>　競合との差分</a:t>
            </a:r>
          </a:p>
        </p:txBody>
      </p:sp>
    </p:spTree>
    <p:extLst>
      <p:ext uri="{BB962C8B-B14F-4D97-AF65-F5344CB8AC3E}">
        <p14:creationId xmlns:p14="http://schemas.microsoft.com/office/powerpoint/2010/main" val="3761146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6488160-785B-A5FC-F391-C7DBCF3D4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116" y="1596410"/>
            <a:ext cx="6154148" cy="4420585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0DD3D4C-B678-8CFF-48F6-20764C514522}"/>
              </a:ext>
            </a:extLst>
          </p:cNvPr>
          <p:cNvSpPr txBox="1"/>
          <p:nvPr/>
        </p:nvSpPr>
        <p:spPr>
          <a:xfrm>
            <a:off x="718621" y="670676"/>
            <a:ext cx="6878806" cy="858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気が付くと高騰している野菜価格。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水耕栽培の採用により、安全な食材をいつでも手に入る状態に。</a:t>
            </a: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44A7E753-2330-225E-D62B-B63C610877C4}"/>
              </a:ext>
            </a:extLst>
          </p:cNvPr>
          <p:cNvCxnSpPr>
            <a:cxnSpLocks/>
          </p:cNvCxnSpPr>
          <p:nvPr/>
        </p:nvCxnSpPr>
        <p:spPr>
          <a:xfrm flipV="1">
            <a:off x="5288577" y="2943822"/>
            <a:ext cx="236678" cy="140633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FF39597-7639-85E8-14DD-BC085FD755B8}"/>
              </a:ext>
            </a:extLst>
          </p:cNvPr>
          <p:cNvSpPr txBox="1"/>
          <p:nvPr/>
        </p:nvSpPr>
        <p:spPr>
          <a:xfrm>
            <a:off x="5525255" y="2712990"/>
            <a:ext cx="210826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サニーレタス</a:t>
            </a:r>
            <a:r>
              <a:rPr kumimoji="1" lang="en-US" altLang="ja-JP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21</a:t>
            </a:r>
            <a:r>
              <a:rPr kumimoji="1" lang="ja-JP" altLang="en-US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年最高価格</a:t>
            </a:r>
            <a:endParaRPr kumimoji="1" lang="en-US" altLang="ja-JP" sz="1200" b="1" dirty="0">
              <a:solidFill>
                <a:srgbClr val="00B05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en-US" altLang="ja-JP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\380</a:t>
            </a:r>
            <a:endParaRPr kumimoji="1" lang="ja-JP" altLang="en-US" sz="1200" b="1" dirty="0">
              <a:solidFill>
                <a:srgbClr val="00B05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059192B2-5376-4C14-DC7D-EC187DA531C1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6257365" y="4580965"/>
            <a:ext cx="455106" cy="555156"/>
          </a:xfrm>
          <a:prstGeom prst="straightConnector1">
            <a:avLst/>
          </a:prstGeom>
          <a:ln w="190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1E05F2B-E510-398C-5EC2-48146766ED9B}"/>
              </a:ext>
            </a:extLst>
          </p:cNvPr>
          <p:cNvSpPr txBox="1"/>
          <p:nvPr/>
        </p:nvSpPr>
        <p:spPr>
          <a:xfrm>
            <a:off x="6712471" y="4905288"/>
            <a:ext cx="210826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サニーレタス</a:t>
            </a:r>
            <a:r>
              <a:rPr kumimoji="1" lang="en-US" altLang="ja-JP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21</a:t>
            </a:r>
            <a:r>
              <a:rPr kumimoji="1" lang="ja-JP" altLang="en-US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年最低価格</a:t>
            </a:r>
            <a:endParaRPr kumimoji="1" lang="en-US" altLang="ja-JP" sz="1200" b="1" dirty="0">
              <a:solidFill>
                <a:srgbClr val="00B05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en-US" altLang="ja-JP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\155</a:t>
            </a:r>
            <a:endParaRPr kumimoji="1" lang="ja-JP" altLang="en-US" sz="1200" b="1" dirty="0">
              <a:solidFill>
                <a:srgbClr val="00B05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9AFC284-1CF5-4F47-E551-3A1C3538DD23}"/>
              </a:ext>
            </a:extLst>
          </p:cNvPr>
          <p:cNvSpPr txBox="1"/>
          <p:nvPr/>
        </p:nvSpPr>
        <p:spPr>
          <a:xfrm>
            <a:off x="0" y="-4184"/>
            <a:ext cx="9144000" cy="52322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２．レタス、サニーレタスの価格</a:t>
            </a:r>
          </a:p>
        </p:txBody>
      </p:sp>
      <p:sp>
        <p:nvSpPr>
          <p:cNvPr id="2" name="フッター プレースホルダー 4">
            <a:extLst>
              <a:ext uri="{FF2B5EF4-FFF2-40B4-BE49-F238E27FC236}">
                <a16:creationId xmlns:a16="http://schemas.microsoft.com/office/drawing/2014/main" id="{6420B7C2-8899-AB76-D410-0D6E0AC8782D}"/>
              </a:ext>
            </a:extLst>
          </p:cNvPr>
          <p:cNvSpPr txBox="1">
            <a:spLocks/>
          </p:cNvSpPr>
          <p:nvPr/>
        </p:nvSpPr>
        <p:spPr>
          <a:xfrm>
            <a:off x="3028950" y="648622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/>
              <a:t>マルチ</a:t>
            </a:r>
            <a:r>
              <a:rPr kumimoji="1" lang="en-US" altLang="ja-JP"/>
              <a:t>IoT</a:t>
            </a:r>
            <a:r>
              <a:rPr kumimoji="1" lang="ja-JP" altLang="en-US"/>
              <a:t>・</a:t>
            </a:r>
            <a:r>
              <a:rPr kumimoji="1" lang="en-US" altLang="ja-JP"/>
              <a:t>AI</a:t>
            </a:r>
            <a:r>
              <a:rPr kumimoji="1" lang="ja-JP" altLang="en-US"/>
              <a:t>エンジニア科 </a:t>
            </a:r>
            <a:r>
              <a:rPr kumimoji="1" lang="en-US" altLang="ja-JP"/>
              <a:t>6</a:t>
            </a:r>
            <a:r>
              <a:rPr kumimoji="1" lang="ja-JP" altLang="en-US"/>
              <a:t>期</a:t>
            </a:r>
            <a:endParaRPr kumimoji="1" lang="ja-JP" altLang="en-US" dirty="0"/>
          </a:p>
        </p:txBody>
      </p:sp>
      <p:sp>
        <p:nvSpPr>
          <p:cNvPr id="4" name="スライド番号プレースホルダー 5">
            <a:extLst>
              <a:ext uri="{FF2B5EF4-FFF2-40B4-BE49-F238E27FC236}">
                <a16:creationId xmlns:a16="http://schemas.microsoft.com/office/drawing/2014/main" id="{5D3C22F0-DFDC-F38B-513B-8736F8DACA50}"/>
              </a:ext>
            </a:extLst>
          </p:cNvPr>
          <p:cNvSpPr txBox="1">
            <a:spLocks/>
          </p:cNvSpPr>
          <p:nvPr/>
        </p:nvSpPr>
        <p:spPr>
          <a:xfrm>
            <a:off x="6855510" y="648622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448E1B-3CE7-4ECC-8FA3-729AF7CCB01C}" type="slidenum">
              <a:rPr kumimoji="1" lang="ja-JP" altLang="en-US" smtClean="0"/>
              <a:pPr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3269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64528BF9-915A-218A-927F-59D1D502C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804" y="1670317"/>
            <a:ext cx="6884244" cy="4520598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0DD3D4C-B678-8CFF-48F6-20764C514522}"/>
              </a:ext>
            </a:extLst>
          </p:cNvPr>
          <p:cNvSpPr txBox="1"/>
          <p:nvPr/>
        </p:nvSpPr>
        <p:spPr>
          <a:xfrm>
            <a:off x="718621" y="603141"/>
            <a:ext cx="3185487" cy="858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高騰する電気料金。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積極的な節電が求められる。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61F0C22-0A30-8635-870A-062A11CEBDEF}"/>
              </a:ext>
            </a:extLst>
          </p:cNvPr>
          <p:cNvSpPr txBox="1"/>
          <p:nvPr/>
        </p:nvSpPr>
        <p:spPr>
          <a:xfrm>
            <a:off x="5555898" y="5913916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（資源エネルギー庁）</a:t>
            </a: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5599E02B-EC20-8186-7212-4DB1C494E9B3}"/>
              </a:ext>
            </a:extLst>
          </p:cNvPr>
          <p:cNvCxnSpPr>
            <a:cxnSpLocks/>
          </p:cNvCxnSpPr>
          <p:nvPr/>
        </p:nvCxnSpPr>
        <p:spPr>
          <a:xfrm flipV="1">
            <a:off x="7147985" y="3429000"/>
            <a:ext cx="460062" cy="780380"/>
          </a:xfrm>
          <a:prstGeom prst="straightConnector1">
            <a:avLst/>
          </a:prstGeom>
          <a:ln w="1905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BC6C1AA-9FD4-FA1F-4925-2DC644E25A38}"/>
              </a:ext>
            </a:extLst>
          </p:cNvPr>
          <p:cNvSpPr txBox="1"/>
          <p:nvPr/>
        </p:nvSpPr>
        <p:spPr>
          <a:xfrm rot="10800000" flipV="1">
            <a:off x="6326046" y="4209380"/>
            <a:ext cx="1655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23</a:t>
            </a:r>
            <a:r>
              <a:rPr kumimoji="1" lang="ja-JP" altLang="en-US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年</a:t>
            </a:r>
            <a:r>
              <a:rPr kumimoji="1" lang="en-US" altLang="ja-JP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</a:t>
            </a:r>
            <a:r>
              <a:rPr kumimoji="1" lang="ja-JP" altLang="en-US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月使用分から</a:t>
            </a:r>
            <a:endParaRPr kumimoji="1" lang="en-US" altLang="ja-JP" sz="1200" b="1" dirty="0">
              <a:solidFill>
                <a:srgbClr val="00B05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ja-JP" altLang="en-US" sz="1200" b="1" dirty="0">
                <a:solidFill>
                  <a:srgbClr val="00B05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政府補助の導入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9C608BB-F7DD-E196-A41F-B4153BA829CD}"/>
              </a:ext>
            </a:extLst>
          </p:cNvPr>
          <p:cNvSpPr txBox="1"/>
          <p:nvPr/>
        </p:nvSpPr>
        <p:spPr>
          <a:xfrm>
            <a:off x="0" y="-4184"/>
            <a:ext cx="9144000" cy="52322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３．家庭用電気料金</a:t>
            </a:r>
          </a:p>
        </p:txBody>
      </p:sp>
      <p:sp>
        <p:nvSpPr>
          <p:cNvPr id="2" name="フッター プレースホルダー 4">
            <a:extLst>
              <a:ext uri="{FF2B5EF4-FFF2-40B4-BE49-F238E27FC236}">
                <a16:creationId xmlns:a16="http://schemas.microsoft.com/office/drawing/2014/main" id="{DE951208-1316-5E2B-4B3F-768CBFA937DD}"/>
              </a:ext>
            </a:extLst>
          </p:cNvPr>
          <p:cNvSpPr txBox="1">
            <a:spLocks/>
          </p:cNvSpPr>
          <p:nvPr/>
        </p:nvSpPr>
        <p:spPr>
          <a:xfrm>
            <a:off x="3028950" y="648622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/>
              <a:t>マルチ</a:t>
            </a:r>
            <a:r>
              <a:rPr kumimoji="1" lang="en-US" altLang="ja-JP"/>
              <a:t>IoT</a:t>
            </a:r>
            <a:r>
              <a:rPr kumimoji="1" lang="ja-JP" altLang="en-US"/>
              <a:t>・</a:t>
            </a:r>
            <a:r>
              <a:rPr kumimoji="1" lang="en-US" altLang="ja-JP"/>
              <a:t>AI</a:t>
            </a:r>
            <a:r>
              <a:rPr kumimoji="1" lang="ja-JP" altLang="en-US"/>
              <a:t>エンジニア科 </a:t>
            </a:r>
            <a:r>
              <a:rPr kumimoji="1" lang="en-US" altLang="ja-JP"/>
              <a:t>6</a:t>
            </a:r>
            <a:r>
              <a:rPr kumimoji="1" lang="ja-JP" altLang="en-US"/>
              <a:t>期</a:t>
            </a:r>
            <a:endParaRPr kumimoji="1" lang="ja-JP" altLang="en-US" dirty="0"/>
          </a:p>
        </p:txBody>
      </p:sp>
      <p:sp>
        <p:nvSpPr>
          <p:cNvPr id="3" name="スライド番号プレースホルダー 5">
            <a:extLst>
              <a:ext uri="{FF2B5EF4-FFF2-40B4-BE49-F238E27FC236}">
                <a16:creationId xmlns:a16="http://schemas.microsoft.com/office/drawing/2014/main" id="{00FF422A-1910-8746-79F8-4C858632CEBF}"/>
              </a:ext>
            </a:extLst>
          </p:cNvPr>
          <p:cNvSpPr txBox="1">
            <a:spLocks/>
          </p:cNvSpPr>
          <p:nvPr/>
        </p:nvSpPr>
        <p:spPr>
          <a:xfrm>
            <a:off x="6855510" y="648622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448E1B-3CE7-4ECC-8FA3-729AF7CCB01C}" type="slidenum">
              <a:rPr kumimoji="1" lang="ja-JP" altLang="en-US" smtClean="0"/>
              <a:pPr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9884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0DD3D4C-B678-8CFF-48F6-20764C514522}"/>
              </a:ext>
            </a:extLst>
          </p:cNvPr>
          <p:cNvSpPr txBox="1"/>
          <p:nvPr/>
        </p:nvSpPr>
        <p:spPr>
          <a:xfrm>
            <a:off x="628973" y="551143"/>
            <a:ext cx="4161717" cy="858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■水耕栽培</a:t>
            </a:r>
            <a:r>
              <a:rPr kumimoji="1" lang="en-US" altLang="ja-JP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kumimoji="1" lang="ja-JP" altLang="en-US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本体</a:t>
            </a:r>
            <a:endParaRPr kumimoji="1" lang="en-US" altLang="ja-JP" dirty="0">
              <a:solidFill>
                <a:srgbClr val="0070C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</a:t>
            </a: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100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均ショップでお安く揃えます。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1D46991F-8DBE-5BAC-2427-061D81C13A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5" r="7530" b="14027"/>
          <a:stretch/>
        </p:blipFill>
        <p:spPr>
          <a:xfrm>
            <a:off x="4075970" y="1607305"/>
            <a:ext cx="4725624" cy="3674287"/>
          </a:xfrm>
          <a:prstGeom prst="rect">
            <a:avLst/>
          </a:prstGeom>
          <a:ln>
            <a:noFill/>
          </a:ln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DA6A289-C7D9-00D5-A02E-17CF3E0A3208}"/>
              </a:ext>
            </a:extLst>
          </p:cNvPr>
          <p:cNvSpPr txBox="1"/>
          <p:nvPr/>
        </p:nvSpPr>
        <p:spPr>
          <a:xfrm>
            <a:off x="5201614" y="5237494"/>
            <a:ext cx="3680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ja-JP" sz="1200" dirty="0"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  <a:hlinkClick r:id="rId3"/>
              </a:rPr>
              <a:t>https://agri.mynavi.jp/2018_01_23_16792/</a:t>
            </a:r>
            <a:endParaRPr kumimoji="1" lang="ja-JP" altLang="en-US" sz="12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68521A9-25FB-B1A4-064B-E0AA1D032274}"/>
              </a:ext>
            </a:extLst>
          </p:cNvPr>
          <p:cNvSpPr txBox="1"/>
          <p:nvPr/>
        </p:nvSpPr>
        <p:spPr>
          <a:xfrm>
            <a:off x="1072377" y="1561238"/>
            <a:ext cx="2852063" cy="220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ja-JP" altLang="en-US" sz="1600" b="0" i="0" dirty="0">
                <a:solidFill>
                  <a:srgbClr val="1A1A1A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水切りトレイ</a:t>
            </a:r>
            <a:endParaRPr lang="en-US" altLang="ja-JP" sz="1600" b="0" i="0" dirty="0">
              <a:solidFill>
                <a:srgbClr val="1A1A1A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lang="ja-JP" altLang="en-US" sz="1600" b="0" i="0" dirty="0">
                <a:solidFill>
                  <a:srgbClr val="1A1A1A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・水切りネット</a:t>
            </a:r>
            <a:endParaRPr kumimoji="1" lang="en-US" altLang="ja-JP" sz="16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lang="ja-JP" altLang="en-US" sz="1600" b="0" i="0" dirty="0">
                <a:solidFill>
                  <a:srgbClr val="1A1A1A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ダスター（不織布ふきん）</a:t>
            </a:r>
            <a:endParaRPr lang="en-US" altLang="ja-JP" sz="1600" b="0" i="0" dirty="0">
              <a:solidFill>
                <a:srgbClr val="1A1A1A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lang="ja-JP" altLang="en-US" sz="1600" b="0" i="0" dirty="0">
                <a:solidFill>
                  <a:srgbClr val="1A1A1A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・アルミ箔シート</a:t>
            </a:r>
            <a:endParaRPr lang="en-US" altLang="ja-JP" sz="1600" b="0" i="0" dirty="0">
              <a:solidFill>
                <a:srgbClr val="1A1A1A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600" dirty="0">
                <a:solidFill>
                  <a:srgbClr val="1A1A1A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・プラコップ</a:t>
            </a:r>
            <a:endParaRPr kumimoji="1" lang="en-US" altLang="ja-JP" sz="1600" dirty="0">
              <a:solidFill>
                <a:srgbClr val="1A1A1A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600" dirty="0">
                <a:solidFill>
                  <a:srgbClr val="1A1A1A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・お茶パック</a:t>
            </a:r>
            <a:endParaRPr kumimoji="1" lang="en-US" altLang="ja-JP" sz="1600" dirty="0">
              <a:solidFill>
                <a:srgbClr val="1A1A1A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600" dirty="0">
                <a:solidFill>
                  <a:srgbClr val="1A1A1A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・スポンジ苗</a:t>
            </a:r>
            <a:endParaRPr kumimoji="1" lang="en-US" altLang="ja-JP" sz="1600" dirty="0">
              <a:solidFill>
                <a:srgbClr val="1A1A1A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9FBDB5DA-887B-D5E7-FCA9-CC0252BC6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7654" y="3941191"/>
            <a:ext cx="2322150" cy="2225929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5B0B0BC-32CB-8653-049B-2E6E624834A8}"/>
              </a:ext>
            </a:extLst>
          </p:cNvPr>
          <p:cNvSpPr txBox="1"/>
          <p:nvPr/>
        </p:nvSpPr>
        <p:spPr>
          <a:xfrm>
            <a:off x="3609804" y="5833594"/>
            <a:ext cx="3724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0" i="0" dirty="0">
                <a:solidFill>
                  <a:srgbClr val="1A1A1A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人気ブログ「いつでもレタス」の“横着じいさん”</a:t>
            </a:r>
            <a:endParaRPr lang="en-US" altLang="ja-JP" sz="1200" b="0" i="0" dirty="0">
              <a:solidFill>
                <a:srgbClr val="1A1A1A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lang="ja-JP" altLang="en-US" sz="1200" b="0" i="0" dirty="0">
                <a:solidFill>
                  <a:srgbClr val="1A1A1A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こと伊藤龍三さんから頂いた情報です</a:t>
            </a:r>
            <a:endParaRPr kumimoji="1" lang="ja-JP" altLang="en-US" sz="12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7CF3412-791D-73CE-EE73-0483B97116D8}"/>
              </a:ext>
            </a:extLst>
          </p:cNvPr>
          <p:cNvSpPr txBox="1"/>
          <p:nvPr/>
        </p:nvSpPr>
        <p:spPr>
          <a:xfrm>
            <a:off x="0" y="-4184"/>
            <a:ext cx="9144000" cy="52322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４．システム図・水耕栽培本体</a:t>
            </a:r>
          </a:p>
        </p:txBody>
      </p:sp>
      <p:sp>
        <p:nvSpPr>
          <p:cNvPr id="2" name="フッター プレースホルダー 4">
            <a:extLst>
              <a:ext uri="{FF2B5EF4-FFF2-40B4-BE49-F238E27FC236}">
                <a16:creationId xmlns:a16="http://schemas.microsoft.com/office/drawing/2014/main" id="{B3053374-4E68-383A-2227-BC4FADF0E8C4}"/>
              </a:ext>
            </a:extLst>
          </p:cNvPr>
          <p:cNvSpPr txBox="1">
            <a:spLocks/>
          </p:cNvSpPr>
          <p:nvPr/>
        </p:nvSpPr>
        <p:spPr>
          <a:xfrm>
            <a:off x="3028950" y="648622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/>
              <a:t>マルチ</a:t>
            </a:r>
            <a:r>
              <a:rPr kumimoji="1" lang="en-US" altLang="ja-JP"/>
              <a:t>IoT</a:t>
            </a:r>
            <a:r>
              <a:rPr kumimoji="1" lang="ja-JP" altLang="en-US"/>
              <a:t>・</a:t>
            </a:r>
            <a:r>
              <a:rPr kumimoji="1" lang="en-US" altLang="ja-JP"/>
              <a:t>AI</a:t>
            </a:r>
            <a:r>
              <a:rPr kumimoji="1" lang="ja-JP" altLang="en-US"/>
              <a:t>エンジニア科 </a:t>
            </a:r>
            <a:r>
              <a:rPr kumimoji="1" lang="en-US" altLang="ja-JP"/>
              <a:t>6</a:t>
            </a:r>
            <a:r>
              <a:rPr kumimoji="1" lang="ja-JP" altLang="en-US"/>
              <a:t>期</a:t>
            </a:r>
            <a:endParaRPr kumimoji="1" lang="ja-JP" altLang="en-US" dirty="0"/>
          </a:p>
        </p:txBody>
      </p:sp>
      <p:sp>
        <p:nvSpPr>
          <p:cNvPr id="7" name="スライド番号プレースホルダー 5">
            <a:extLst>
              <a:ext uri="{FF2B5EF4-FFF2-40B4-BE49-F238E27FC236}">
                <a16:creationId xmlns:a16="http://schemas.microsoft.com/office/drawing/2014/main" id="{70DBBCE5-509E-2D3B-7907-2798304BB7A5}"/>
              </a:ext>
            </a:extLst>
          </p:cNvPr>
          <p:cNvSpPr txBox="1">
            <a:spLocks/>
          </p:cNvSpPr>
          <p:nvPr/>
        </p:nvSpPr>
        <p:spPr>
          <a:xfrm>
            <a:off x="6855510" y="648622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448E1B-3CE7-4ECC-8FA3-729AF7CCB01C}" type="slidenum">
              <a:rPr kumimoji="1" lang="ja-JP" altLang="en-US" smtClean="0"/>
              <a:pPr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8431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四角形: 角を丸くする 32">
            <a:extLst>
              <a:ext uri="{FF2B5EF4-FFF2-40B4-BE49-F238E27FC236}">
                <a16:creationId xmlns:a16="http://schemas.microsoft.com/office/drawing/2014/main" id="{5EE953DC-9D7C-D4FA-6C79-64067B6D0F13}"/>
              </a:ext>
            </a:extLst>
          </p:cNvPr>
          <p:cNvSpPr/>
          <p:nvPr/>
        </p:nvSpPr>
        <p:spPr>
          <a:xfrm>
            <a:off x="1506071" y="2772324"/>
            <a:ext cx="6445623" cy="3713897"/>
          </a:xfrm>
          <a:prstGeom prst="roundRect">
            <a:avLst>
              <a:gd name="adj" fmla="val 13219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0DD3D4C-B678-8CFF-48F6-20764C514522}"/>
              </a:ext>
            </a:extLst>
          </p:cNvPr>
          <p:cNvSpPr txBox="1"/>
          <p:nvPr/>
        </p:nvSpPr>
        <p:spPr>
          <a:xfrm>
            <a:off x="623534" y="607898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■</a:t>
            </a:r>
            <a:r>
              <a:rPr kumimoji="1" lang="en-US" altLang="ja-JP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IoT</a:t>
            </a:r>
            <a:r>
              <a:rPr kumimoji="1" lang="ja-JP" altLang="en-US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制御部</a:t>
            </a:r>
            <a:endParaRPr kumimoji="1" lang="en-US" altLang="ja-JP" dirty="0">
              <a:solidFill>
                <a:srgbClr val="0070C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1955D29-FF28-5E81-050F-ED46F2DA09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41" b="17334"/>
          <a:stretch/>
        </p:blipFill>
        <p:spPr>
          <a:xfrm rot="10800000">
            <a:off x="2576254" y="3495341"/>
            <a:ext cx="3849252" cy="338448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B1AF4F1F-1B26-E9E3-29A9-8E055995DA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52" t="9772" r="24941" b="10295"/>
          <a:stretch/>
        </p:blipFill>
        <p:spPr>
          <a:xfrm>
            <a:off x="4296707" y="2959373"/>
            <a:ext cx="530689" cy="597890"/>
          </a:xfrm>
          <a:prstGeom prst="rect">
            <a:avLst/>
          </a:prstGeom>
        </p:spPr>
      </p:pic>
      <p:pic>
        <p:nvPicPr>
          <p:cNvPr id="10" name="図 9" descr="ガラスの瓶&#10;&#10;自動的に生成された説明">
            <a:extLst>
              <a:ext uri="{FF2B5EF4-FFF2-40B4-BE49-F238E27FC236}">
                <a16:creationId xmlns:a16="http://schemas.microsoft.com/office/drawing/2014/main" id="{A3987657-557B-89E1-9B48-8FE1D9182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770" y="5013286"/>
            <a:ext cx="1374169" cy="1696752"/>
          </a:xfrm>
          <a:prstGeom prst="rect">
            <a:avLst/>
          </a:prstGeom>
        </p:spPr>
      </p:pic>
      <p:pic>
        <p:nvPicPr>
          <p:cNvPr id="13" name="図 12" descr="ガラスのコップ&#10;&#10;低い精度で自動的に生成された説明">
            <a:extLst>
              <a:ext uri="{FF2B5EF4-FFF2-40B4-BE49-F238E27FC236}">
                <a16:creationId xmlns:a16="http://schemas.microsoft.com/office/drawing/2014/main" id="{69DAE9E5-9105-8C3D-9F4B-4BF7BCF2F8E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71"/>
          <a:stretch/>
        </p:blipFill>
        <p:spPr>
          <a:xfrm>
            <a:off x="503229" y="4816738"/>
            <a:ext cx="1358508" cy="1600074"/>
          </a:xfrm>
          <a:prstGeom prst="rect">
            <a:avLst/>
          </a:prstGeom>
        </p:spPr>
      </p:pic>
      <p:pic>
        <p:nvPicPr>
          <p:cNvPr id="15" name="図 14" descr="モニター, 座る, ボックス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CE7B882B-0FB0-A9A7-A20E-4F5A9826BF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606" y="1070872"/>
            <a:ext cx="1220020" cy="1441171"/>
          </a:xfrm>
          <a:prstGeom prst="rect">
            <a:avLst/>
          </a:prstGeom>
        </p:spPr>
      </p:pic>
      <p:pic>
        <p:nvPicPr>
          <p:cNvPr id="23" name="図 22" descr="テキスト&#10;&#10;自動的に生成された説明">
            <a:extLst>
              <a:ext uri="{FF2B5EF4-FFF2-40B4-BE49-F238E27FC236}">
                <a16:creationId xmlns:a16="http://schemas.microsoft.com/office/drawing/2014/main" id="{99856B43-A49C-D7BB-43C4-0AE9389B4D1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" t="14486" r="43766" b="7859"/>
          <a:stretch/>
        </p:blipFill>
        <p:spPr>
          <a:xfrm>
            <a:off x="6957096" y="996338"/>
            <a:ext cx="1961766" cy="2798295"/>
          </a:xfrm>
          <a:prstGeom prst="rect">
            <a:avLst/>
          </a:prstGeom>
          <a:ln w="12700">
            <a:solidFill>
              <a:srgbClr val="0070C0"/>
            </a:solidFill>
          </a:ln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F3C2F3FA-36A2-276F-B9AC-542540ED8945}"/>
              </a:ext>
            </a:extLst>
          </p:cNvPr>
          <p:cNvSpPr txBox="1"/>
          <p:nvPr/>
        </p:nvSpPr>
        <p:spPr>
          <a:xfrm>
            <a:off x="5513068" y="733287"/>
            <a:ext cx="721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NTP</a:t>
            </a:r>
            <a:endParaRPr kumimoji="1" lang="ja-JP" altLang="en-US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7559E530-0C69-C96F-9993-80DB64D5E704}"/>
              </a:ext>
            </a:extLst>
          </p:cNvPr>
          <p:cNvSpPr txBox="1"/>
          <p:nvPr/>
        </p:nvSpPr>
        <p:spPr>
          <a:xfrm>
            <a:off x="7127308" y="606686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Web Server</a:t>
            </a:r>
            <a:endParaRPr kumimoji="1" lang="ja-JP" altLang="en-US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69280E1E-AC6B-CF80-1639-B6B44DA14111}"/>
              </a:ext>
            </a:extLst>
          </p:cNvPr>
          <p:cNvSpPr txBox="1"/>
          <p:nvPr/>
        </p:nvSpPr>
        <p:spPr>
          <a:xfrm>
            <a:off x="4999509" y="2870944"/>
            <a:ext cx="1957587" cy="7530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⑥ステータス表示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（</a:t>
            </a:r>
            <a:r>
              <a:rPr kumimoji="1"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Web</a:t>
            </a: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kumimoji="1"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Server/HTML</a:t>
            </a: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）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①～⑤の状態を表示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CA45D5CD-BAA7-8385-1C4A-450371D6FF80}"/>
              </a:ext>
            </a:extLst>
          </p:cNvPr>
          <p:cNvSpPr txBox="1"/>
          <p:nvPr/>
        </p:nvSpPr>
        <p:spPr>
          <a:xfrm>
            <a:off x="5343462" y="3895389"/>
            <a:ext cx="2492990" cy="7530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③</a:t>
            </a:r>
            <a:r>
              <a:rPr kumimoji="1"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LED</a:t>
            </a: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（</a:t>
            </a:r>
            <a:r>
              <a:rPr kumimoji="1"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PWM</a:t>
            </a: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制御）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・照度が下限値を下回ると増光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・照度が上限値を上回ると減光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57FDB3E0-A761-EF92-267E-D20C4E1702D3}"/>
              </a:ext>
            </a:extLst>
          </p:cNvPr>
          <p:cNvSpPr txBox="1"/>
          <p:nvPr/>
        </p:nvSpPr>
        <p:spPr>
          <a:xfrm>
            <a:off x="1816153" y="5193213"/>
            <a:ext cx="2031325" cy="1214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④土壌水分センサー（％）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スポンジ部の水分センス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設定した閾値監視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有効水分を下回ると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サーボモーター制御へ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48E1592D-8F3F-12EB-4A76-BFC7323EC2D9}"/>
              </a:ext>
            </a:extLst>
          </p:cNvPr>
          <p:cNvSpPr txBox="1"/>
          <p:nvPr/>
        </p:nvSpPr>
        <p:spPr>
          <a:xfrm>
            <a:off x="6005934" y="5168488"/>
            <a:ext cx="2492990" cy="9839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⑤サーボモーター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給水タンクのコックの開閉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・水分が下限値を下回ると給水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・水分が上限値を上回ると停止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9" name="図 8" descr="アイコン&#10;&#10;中程度の精度で自動的に生成された説明">
            <a:extLst>
              <a:ext uri="{FF2B5EF4-FFF2-40B4-BE49-F238E27FC236}">
                <a16:creationId xmlns:a16="http://schemas.microsoft.com/office/drawing/2014/main" id="{6E82BBB9-1900-F82C-5F5A-81660AFDE6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47325">
            <a:off x="478789" y="3229803"/>
            <a:ext cx="1424468" cy="2005883"/>
          </a:xfrm>
          <a:prstGeom prst="rect">
            <a:avLst/>
          </a:prstGeom>
        </p:spPr>
      </p:pic>
      <p:pic>
        <p:nvPicPr>
          <p:cNvPr id="16" name="図 15" descr="ケーキ, 光, 食品 が含まれている画像&#10;&#10;自動的に生成された説明">
            <a:extLst>
              <a:ext uri="{FF2B5EF4-FFF2-40B4-BE49-F238E27FC236}">
                <a16:creationId xmlns:a16="http://schemas.microsoft.com/office/drawing/2014/main" id="{F05A4E2C-BF39-10D9-D2AB-6C611FAF7EA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53"/>
          <a:stretch/>
        </p:blipFill>
        <p:spPr>
          <a:xfrm>
            <a:off x="3920589" y="1612284"/>
            <a:ext cx="1340193" cy="1126766"/>
          </a:xfrm>
          <a:prstGeom prst="rect">
            <a:avLst/>
          </a:prstGeom>
        </p:spPr>
      </p:pic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D368CBC-B28E-6EBD-691E-C1BE50521EFA}"/>
              </a:ext>
            </a:extLst>
          </p:cNvPr>
          <p:cNvSpPr txBox="1"/>
          <p:nvPr/>
        </p:nvSpPr>
        <p:spPr>
          <a:xfrm>
            <a:off x="2259782" y="2745628"/>
            <a:ext cx="1877437" cy="9839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①時間の取得（</a:t>
            </a:r>
            <a:r>
              <a:rPr kumimoji="1"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NTP</a:t>
            </a: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）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設定した日中時間帯の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照明＆給水を制御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solidFill>
                  <a:srgbClr val="0070C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★日中の光合成促進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F3D30CB-CA58-DAB1-032F-8F83BDCDE0E6}"/>
              </a:ext>
            </a:extLst>
          </p:cNvPr>
          <p:cNvSpPr txBox="1"/>
          <p:nvPr/>
        </p:nvSpPr>
        <p:spPr>
          <a:xfrm>
            <a:off x="923646" y="919294"/>
            <a:ext cx="2460930" cy="1588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kumimoji="1"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Wi-Fi(Internet)</a:t>
            </a:r>
          </a:p>
          <a:p>
            <a:pPr>
              <a:lnSpc>
                <a:spcPct val="125000"/>
              </a:lnSpc>
            </a:pPr>
            <a:r>
              <a:rPr kumimoji="1"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・光センサー</a:t>
            </a:r>
            <a:r>
              <a:rPr kumimoji="1"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(IN)</a:t>
            </a:r>
          </a:p>
          <a:p>
            <a:pPr>
              <a:lnSpc>
                <a:spcPct val="125000"/>
              </a:lnSpc>
            </a:pPr>
            <a:r>
              <a:rPr kumimoji="1"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・土壌水分センサー</a:t>
            </a:r>
            <a:r>
              <a:rPr kumimoji="1"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(IN)</a:t>
            </a:r>
          </a:p>
          <a:p>
            <a:pPr>
              <a:lnSpc>
                <a:spcPct val="125000"/>
              </a:lnSpc>
            </a:pPr>
            <a:r>
              <a:rPr kumimoji="1"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</a:t>
            </a:r>
            <a:r>
              <a:rPr kumimoji="1"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LED(OUT)</a:t>
            </a:r>
          </a:p>
          <a:p>
            <a:pPr>
              <a:lnSpc>
                <a:spcPct val="125000"/>
              </a:lnSpc>
            </a:pPr>
            <a:r>
              <a:rPr kumimoji="1" lang="ja-JP" altLang="en-US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・サーボモーター</a:t>
            </a:r>
            <a:r>
              <a:rPr kumimoji="1" lang="en-US" altLang="ja-JP" sz="16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(OUT)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DBBD60F6-6000-7E1D-B60F-949618E236D8}"/>
              </a:ext>
            </a:extLst>
          </p:cNvPr>
          <p:cNvSpPr txBox="1"/>
          <p:nvPr/>
        </p:nvSpPr>
        <p:spPr>
          <a:xfrm>
            <a:off x="1626248" y="3750859"/>
            <a:ext cx="2056973" cy="9839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②光センサー（</a:t>
            </a:r>
            <a:r>
              <a:rPr kumimoji="1"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Lux</a:t>
            </a: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）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水耕栽培部の照度センス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設定した閾値監視</a:t>
            </a:r>
            <a:endParaRPr kumimoji="1" lang="en-US" altLang="ja-JP" sz="1200" b="1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>
              <a:lnSpc>
                <a:spcPct val="125000"/>
              </a:lnSpc>
            </a:pP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有効照度外は</a:t>
            </a:r>
            <a:r>
              <a:rPr kumimoji="1"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LED</a:t>
            </a:r>
            <a:r>
              <a:rPr kumimoji="1"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制御へ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0568484-1153-71D1-AF30-207AD9ADB889}"/>
              </a:ext>
            </a:extLst>
          </p:cNvPr>
          <p:cNvSpPr txBox="1"/>
          <p:nvPr/>
        </p:nvSpPr>
        <p:spPr>
          <a:xfrm>
            <a:off x="0" y="-4184"/>
            <a:ext cx="9144000" cy="52322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５．システム図・</a:t>
            </a:r>
            <a:r>
              <a:rPr kumimoji="1" lang="en-US" altLang="ja-JP" sz="2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IoT</a:t>
            </a:r>
            <a:r>
              <a:rPr kumimoji="1" lang="ja-JP" altLang="en-US" sz="2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制御部</a:t>
            </a:r>
          </a:p>
        </p:txBody>
      </p:sp>
      <p:sp>
        <p:nvSpPr>
          <p:cNvPr id="4" name="フッター プレースホルダー 4">
            <a:extLst>
              <a:ext uri="{FF2B5EF4-FFF2-40B4-BE49-F238E27FC236}">
                <a16:creationId xmlns:a16="http://schemas.microsoft.com/office/drawing/2014/main" id="{E9A402A3-19B7-F70C-1FC6-85D22C489CDD}"/>
              </a:ext>
            </a:extLst>
          </p:cNvPr>
          <p:cNvSpPr txBox="1">
            <a:spLocks/>
          </p:cNvSpPr>
          <p:nvPr/>
        </p:nvSpPr>
        <p:spPr>
          <a:xfrm>
            <a:off x="3028950" y="648622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/>
              <a:t>マルチ</a:t>
            </a:r>
            <a:r>
              <a:rPr kumimoji="1" lang="en-US" altLang="ja-JP"/>
              <a:t>IoT</a:t>
            </a:r>
            <a:r>
              <a:rPr kumimoji="1" lang="ja-JP" altLang="en-US"/>
              <a:t>・</a:t>
            </a:r>
            <a:r>
              <a:rPr kumimoji="1" lang="en-US" altLang="ja-JP"/>
              <a:t>AI</a:t>
            </a:r>
            <a:r>
              <a:rPr kumimoji="1" lang="ja-JP" altLang="en-US"/>
              <a:t>エンジニア科 </a:t>
            </a:r>
            <a:r>
              <a:rPr kumimoji="1" lang="en-US" altLang="ja-JP"/>
              <a:t>6</a:t>
            </a:r>
            <a:r>
              <a:rPr kumimoji="1" lang="ja-JP" altLang="en-US"/>
              <a:t>期</a:t>
            </a:r>
            <a:endParaRPr kumimoji="1" lang="ja-JP" altLang="en-US" dirty="0"/>
          </a:p>
        </p:txBody>
      </p:sp>
      <p:sp>
        <p:nvSpPr>
          <p:cNvPr id="5" name="スライド番号プレースホルダー 5">
            <a:extLst>
              <a:ext uri="{FF2B5EF4-FFF2-40B4-BE49-F238E27FC236}">
                <a16:creationId xmlns:a16="http://schemas.microsoft.com/office/drawing/2014/main" id="{4D359175-05F5-236B-95F2-7AB40AD1D79C}"/>
              </a:ext>
            </a:extLst>
          </p:cNvPr>
          <p:cNvSpPr txBox="1">
            <a:spLocks/>
          </p:cNvSpPr>
          <p:nvPr/>
        </p:nvSpPr>
        <p:spPr>
          <a:xfrm>
            <a:off x="6855510" y="648622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448E1B-3CE7-4ECC-8FA3-729AF7CCB01C}" type="slidenum">
              <a:rPr kumimoji="1" lang="ja-JP" altLang="en-US" smtClean="0"/>
              <a:pPr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2987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961BCB4-C0FC-9A10-C969-16DEE7766BF7}"/>
              </a:ext>
            </a:extLst>
          </p:cNvPr>
          <p:cNvSpPr txBox="1"/>
          <p:nvPr/>
        </p:nvSpPr>
        <p:spPr>
          <a:xfrm>
            <a:off x="0" y="-4184"/>
            <a:ext cx="9144000" cy="52322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４．所感</a:t>
            </a:r>
          </a:p>
        </p:txBody>
      </p:sp>
      <p:sp>
        <p:nvSpPr>
          <p:cNvPr id="2" name="フッター プレースホルダー 4">
            <a:extLst>
              <a:ext uri="{FF2B5EF4-FFF2-40B4-BE49-F238E27FC236}">
                <a16:creationId xmlns:a16="http://schemas.microsoft.com/office/drawing/2014/main" id="{3CBDCCBC-4C6E-56E6-A4DD-89B2096A97DC}"/>
              </a:ext>
            </a:extLst>
          </p:cNvPr>
          <p:cNvSpPr txBox="1">
            <a:spLocks/>
          </p:cNvSpPr>
          <p:nvPr/>
        </p:nvSpPr>
        <p:spPr>
          <a:xfrm>
            <a:off x="3028950" y="648622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/>
              <a:t>マルチ</a:t>
            </a:r>
            <a:r>
              <a:rPr kumimoji="1" lang="en-US" altLang="ja-JP"/>
              <a:t>IoT</a:t>
            </a:r>
            <a:r>
              <a:rPr kumimoji="1" lang="ja-JP" altLang="en-US"/>
              <a:t>・</a:t>
            </a:r>
            <a:r>
              <a:rPr kumimoji="1" lang="en-US" altLang="ja-JP"/>
              <a:t>AI</a:t>
            </a:r>
            <a:r>
              <a:rPr kumimoji="1" lang="ja-JP" altLang="en-US"/>
              <a:t>エンジニア科 </a:t>
            </a:r>
            <a:r>
              <a:rPr kumimoji="1" lang="en-US" altLang="ja-JP"/>
              <a:t>6</a:t>
            </a:r>
            <a:r>
              <a:rPr kumimoji="1" lang="ja-JP" altLang="en-US"/>
              <a:t>期</a:t>
            </a:r>
            <a:endParaRPr kumimoji="1" lang="ja-JP" altLang="en-US" dirty="0"/>
          </a:p>
        </p:txBody>
      </p:sp>
      <p:sp>
        <p:nvSpPr>
          <p:cNvPr id="3" name="スライド番号プレースホルダー 5">
            <a:extLst>
              <a:ext uri="{FF2B5EF4-FFF2-40B4-BE49-F238E27FC236}">
                <a16:creationId xmlns:a16="http://schemas.microsoft.com/office/drawing/2014/main" id="{E975FC31-5D1C-61B5-F1C4-47D4FB0F61CA}"/>
              </a:ext>
            </a:extLst>
          </p:cNvPr>
          <p:cNvSpPr txBox="1">
            <a:spLocks/>
          </p:cNvSpPr>
          <p:nvPr/>
        </p:nvSpPr>
        <p:spPr>
          <a:xfrm>
            <a:off x="6855510" y="648622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448E1B-3CE7-4ECC-8FA3-729AF7CCB01C}" type="slidenum">
              <a:rPr kumimoji="1" lang="ja-JP" altLang="en-US" smtClean="0"/>
              <a:pPr/>
              <a:t>7</a:t>
            </a:fld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CE1B4C1-CEF4-5880-2F59-B70194877D1A}"/>
              </a:ext>
            </a:extLst>
          </p:cNvPr>
          <p:cNvSpPr txBox="1"/>
          <p:nvPr/>
        </p:nvSpPr>
        <p:spPr>
          <a:xfrm>
            <a:off x="699247" y="1048869"/>
            <a:ext cx="790687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① 達成度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設定した目標をおおむね達成。</a:t>
            </a:r>
            <a:b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SchowMy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環境から実運用環境への移行が十分可能なレベル。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342900" indent="-342900">
              <a:buFont typeface="+mj-ea"/>
              <a:buAutoNum type="circleNumDbPlain"/>
            </a:pP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② 良かった点</a:t>
            </a:r>
            <a:b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開発量が多かったが、採用する</a:t>
            </a: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IO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機器の</a:t>
            </a:r>
            <a:r>
              <a:rPr kumimoji="1" lang="ja-JP" altLang="en-US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クセ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を事前に調査。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これにより、その組み合わせ制御に時間を割くことができた。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　</a:t>
            </a: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※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段取りが有効だった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③ 今後に向けて</a:t>
            </a:r>
            <a:b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(1)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お客さんへのデモを意識すると、</a:t>
            </a: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Web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デザイン能力が求められる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	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・見栄え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	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・クライアント側からの遠隔</a:t>
            </a: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IO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制御機能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　</a:t>
            </a: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・サーボモーターのキャリブレーションメニュー、など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	※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含む</a:t>
            </a: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IO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制御プログラム力の向上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(2)AI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の取り組み</a:t>
            </a:r>
            <a:endParaRPr kumimoji="1" lang="en-US" altLang="ja-JP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	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・植物の生長具合を</a:t>
            </a: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AI</a:t>
            </a:r>
            <a:r>
              <a:rPr kumimoji="1" lang="ja-JP" altLang="en-US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を用いて判別、など</a:t>
            </a:r>
            <a:b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</a:br>
            <a:r>
              <a:rPr kumimoji="1" lang="en-US" altLang="ja-JP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19400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1116</TotalTime>
  <Words>638</Words>
  <Application>Microsoft Office PowerPoint</Application>
  <PresentationFormat>画面に合わせる (4:3)</PresentationFormat>
  <Paragraphs>105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4" baseType="lpstr">
      <vt:lpstr>HG丸ｺﾞｼｯｸM-PRO</vt:lpstr>
      <vt:lpstr>游ゴシック</vt:lpstr>
      <vt:lpstr>Arial</vt:lpstr>
      <vt:lpstr>Calibri</vt:lpstr>
      <vt:lpstr>Calibri Light</vt:lpstr>
      <vt:lpstr>Wingdings</vt:lpstr>
      <vt:lpstr>Office テーマ</vt:lpstr>
      <vt:lpstr>マルチIoT・AIエンジニア科 第６期 IoT開発実習</vt:lpstr>
      <vt:lpstr>家庭における ・野菜の水耕栽培と ・そのIoT化 に取り組みました。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IoT・AI6期 IoT製品の開発実習</dc:title>
  <dc:creator>貴士 一瀬</dc:creator>
  <cp:lastModifiedBy>貴士 一瀬</cp:lastModifiedBy>
  <cp:revision>18</cp:revision>
  <dcterms:created xsi:type="dcterms:W3CDTF">2023-09-05T07:27:57Z</dcterms:created>
  <dcterms:modified xsi:type="dcterms:W3CDTF">2023-09-23T23:49:15Z</dcterms:modified>
</cp:coreProperties>
</file>

<file path=docProps/thumbnail.jpeg>
</file>